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73" r:id="rId3"/>
    <p:sldId id="260" r:id="rId4"/>
    <p:sldId id="262" r:id="rId5"/>
    <p:sldId id="271" r:id="rId6"/>
    <p:sldId id="266" r:id="rId7"/>
    <p:sldId id="264" r:id="rId8"/>
    <p:sldId id="268" r:id="rId9"/>
    <p:sldId id="269" r:id="rId10"/>
    <p:sldId id="27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B8D"/>
    <a:srgbClr val="8BB73B"/>
    <a:srgbClr val="273238"/>
    <a:srgbClr val="EF9526"/>
    <a:srgbClr val="CE5528"/>
    <a:srgbClr val="000E30"/>
    <a:srgbClr val="00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3923-4C4A-EE49-99D0-A27C78B06D5A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B822E-224C-5C40-A760-208556D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3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7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1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822E-224C-5C40-A760-208556D964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7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4E24-83FB-A049-941F-E9536ABD32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4C58-B536-9446-BFFB-C30CC2D161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DB299-0B3C-FE49-89F3-81DB3EF3B9F0}"/>
              </a:ext>
            </a:extLst>
          </p:cNvPr>
          <p:cNvSpPr txBox="1"/>
          <p:nvPr userDrawn="1"/>
        </p:nvSpPr>
        <p:spPr>
          <a:xfrm>
            <a:off x="0" y="0"/>
            <a:ext cx="12208121" cy="6858000"/>
          </a:xfrm>
          <a:prstGeom prst="rect">
            <a:avLst/>
          </a:prstGeom>
          <a:blipFill dpi="0" rotWithShape="1">
            <a:blip r:embed="rId13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innerShdw blurRad="635000">
              <a:schemeClr val="tx1">
                <a:alpha val="0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A89561-8A57-F04E-9CBA-3FAD75622D55}"/>
              </a:ext>
            </a:extLst>
          </p:cNvPr>
          <p:cNvSpPr/>
          <p:nvPr/>
        </p:nvSpPr>
        <p:spPr>
          <a:xfrm>
            <a:off x="0" y="0"/>
            <a:ext cx="4217169" cy="689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6E96B-AB7A-DC45-9AAE-255DEA529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169" y="-19698"/>
            <a:ext cx="7974831" cy="6897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52DE37-18F5-4946-8C6A-CC4F47187CA9}"/>
              </a:ext>
            </a:extLst>
          </p:cNvPr>
          <p:cNvSpPr/>
          <p:nvPr/>
        </p:nvSpPr>
        <p:spPr>
          <a:xfrm>
            <a:off x="515653" y="-213756"/>
            <a:ext cx="3314942" cy="1793720"/>
          </a:xfrm>
          <a:prstGeom prst="rect">
            <a:avLst/>
          </a:prstGeom>
          <a:noFill/>
          <a:ln w="50800">
            <a:solidFill>
              <a:srgbClr val="15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54B8D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61A4A-FDA8-2C49-A0BD-0B1FEB79D6DC}"/>
              </a:ext>
            </a:extLst>
          </p:cNvPr>
          <p:cNvSpPr txBox="1"/>
          <p:nvPr/>
        </p:nvSpPr>
        <p:spPr>
          <a:xfrm>
            <a:off x="902227" y="2440590"/>
            <a:ext cx="7974645" cy="34472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innerShdw blurRad="342106">
              <a:schemeClr val="tx1">
                <a:alpha val="29129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highlight>
                <a:srgbClr val="154B8D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1054272" y="3235684"/>
            <a:ext cx="7822600" cy="1857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rgbClr val="154B8D"/>
                </a:solidFill>
                <a:latin typeface="Corbel" panose="020B0503020204020204" pitchFamily="34" charset="0"/>
              </a:rPr>
              <a:t>BUILDING  FUTURES </a:t>
            </a:r>
            <a:r>
              <a:rPr lang="en-US" sz="7200" b="1" i="1" spc="1200" dirty="0">
                <a:solidFill>
                  <a:srgbClr val="154B8D"/>
                </a:solidFill>
                <a:latin typeface="Corbel" panose="020B0503020204020204" pitchFamily="34" charset="0"/>
              </a:rPr>
              <a:t>TOGETHER</a:t>
            </a:r>
            <a:r>
              <a:rPr lang="en-US" sz="7200" b="1" spc="1200" dirty="0">
                <a:solidFill>
                  <a:srgbClr val="154B8D"/>
                </a:solidFill>
                <a:latin typeface="Corbel" panose="020B0503020204020204" pitchFamily="34" charset="0"/>
              </a:rPr>
              <a:t> </a:t>
            </a:r>
            <a:endParaRPr lang="en-US" sz="4800" b="1" spc="1200" dirty="0">
              <a:solidFill>
                <a:srgbClr val="154B8D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515653" y="2440590"/>
            <a:ext cx="538619" cy="3447212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80910A-650F-7342-A8CF-B061F6CB13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82" y="454875"/>
            <a:ext cx="2827543" cy="8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0" y="-4527"/>
            <a:ext cx="743211" cy="6876109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1482715" y="1481127"/>
            <a:ext cx="6326756" cy="742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154B8D"/>
                </a:solidFill>
                <a:latin typeface="Corbel" panose="020B0503020204020204" pitchFamily="34" charset="0"/>
              </a:rPr>
              <a:t>LET’S GET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1498145" y="2519638"/>
            <a:ext cx="6060834" cy="3016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Corbel" panose="020B0503020204020204" pitchFamily="34" charset="0"/>
              </a:rPr>
              <a:t>The first step in taking on projects of any scope that align with the specific goals of each of our clients is a consultation and system inspection. Once we have a complete understanding of your facility and equipment, </a:t>
            </a:r>
            <a:r>
              <a:rPr lang="en-US" sz="2400" b="1" dirty="0">
                <a:solidFill>
                  <a:srgbClr val="154B8D"/>
                </a:solidFill>
                <a:latin typeface="Corbel" panose="020B0503020204020204" pitchFamily="34" charset="0"/>
              </a:rPr>
              <a:t>we can develop a custom-tailored solution to fit your needs.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31613DE-107F-4A4F-A4A3-03639BABC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75874" y="1656893"/>
            <a:ext cx="5683253" cy="3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9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1698208" y="0"/>
            <a:ext cx="2141951" cy="6857999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9DE899-4465-3648-924A-4B6736DE2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97" y="603512"/>
            <a:ext cx="3940243" cy="5650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6016628" y="1958260"/>
            <a:ext cx="5330072" cy="690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>
                <a:latin typeface="Corbel" panose="020B0503020204020204" pitchFamily="34" charset="0"/>
              </a:rPr>
              <a:t>www.issmechanical.com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5314281" y="708239"/>
            <a:ext cx="6075123" cy="742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154B8D"/>
                </a:solidFill>
                <a:latin typeface="Corbel" panose="020B0503020204020204" pitchFamily="34" charset="0"/>
              </a:rPr>
              <a:t>CONTACT 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9A84F-3044-714D-BBF9-145A5D5AF7AE}"/>
              </a:ext>
            </a:extLst>
          </p:cNvPr>
          <p:cNvSpPr/>
          <p:nvPr/>
        </p:nvSpPr>
        <p:spPr>
          <a:xfrm>
            <a:off x="5423770" y="1719282"/>
            <a:ext cx="1365337" cy="112735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320BCFD-7B19-2144-ADA8-C94629BB3BD4}"/>
              </a:ext>
            </a:extLst>
          </p:cNvPr>
          <p:cNvSpPr/>
          <p:nvPr/>
        </p:nvSpPr>
        <p:spPr>
          <a:xfrm>
            <a:off x="5491788" y="2206422"/>
            <a:ext cx="462031" cy="462031"/>
          </a:xfrm>
          <a:custGeom>
            <a:avLst/>
            <a:gdLst>
              <a:gd name="connsiteX0" fmla="*/ 197168 w 820673"/>
              <a:gd name="connsiteY0" fmla="*/ 250317 h 820673"/>
              <a:gd name="connsiteX1" fmla="*/ 100584 w 820673"/>
              <a:gd name="connsiteY1" fmla="*/ 234315 h 820673"/>
              <a:gd name="connsiteX2" fmla="*/ 54864 w 820673"/>
              <a:gd name="connsiteY2" fmla="*/ 383476 h 820673"/>
              <a:gd name="connsiteX3" fmla="*/ 179451 w 820673"/>
              <a:gd name="connsiteY3" fmla="*/ 383476 h 820673"/>
              <a:gd name="connsiteX4" fmla="*/ 197168 w 820673"/>
              <a:gd name="connsiteY4" fmla="*/ 250317 h 820673"/>
              <a:gd name="connsiteX5" fmla="*/ 624078 w 820673"/>
              <a:gd name="connsiteY5" fmla="*/ 251460 h 820673"/>
              <a:gd name="connsiteX6" fmla="*/ 641223 w 820673"/>
              <a:gd name="connsiteY6" fmla="*/ 383476 h 820673"/>
              <a:gd name="connsiteX7" fmla="*/ 765810 w 820673"/>
              <a:gd name="connsiteY7" fmla="*/ 383476 h 820673"/>
              <a:gd name="connsiteX8" fmla="*/ 720090 w 820673"/>
              <a:gd name="connsiteY8" fmla="*/ 234315 h 820673"/>
              <a:gd name="connsiteX9" fmla="*/ 624078 w 820673"/>
              <a:gd name="connsiteY9" fmla="*/ 251460 h 820673"/>
              <a:gd name="connsiteX10" fmla="*/ 687515 w 820673"/>
              <a:gd name="connsiteY10" fmla="*/ 185738 h 820673"/>
              <a:gd name="connsiteX11" fmla="*/ 662940 w 820673"/>
              <a:gd name="connsiteY11" fmla="*/ 158306 h 820673"/>
              <a:gd name="connsiteX12" fmla="*/ 552069 w 820673"/>
              <a:gd name="connsiteY12" fmla="*/ 82868 h 820673"/>
              <a:gd name="connsiteX13" fmla="*/ 579501 w 820673"/>
              <a:gd name="connsiteY13" fmla="*/ 126301 h 820673"/>
              <a:gd name="connsiteX14" fmla="*/ 610362 w 820673"/>
              <a:gd name="connsiteY14" fmla="*/ 198311 h 820673"/>
              <a:gd name="connsiteX15" fmla="*/ 687515 w 820673"/>
              <a:gd name="connsiteY15" fmla="*/ 185738 h 820673"/>
              <a:gd name="connsiteX16" fmla="*/ 134303 w 820673"/>
              <a:gd name="connsiteY16" fmla="*/ 185738 h 820673"/>
              <a:gd name="connsiteX17" fmla="*/ 212026 w 820673"/>
              <a:gd name="connsiteY17" fmla="*/ 198311 h 820673"/>
              <a:gd name="connsiteX18" fmla="*/ 242316 w 820673"/>
              <a:gd name="connsiteY18" fmla="*/ 126873 h 820673"/>
              <a:gd name="connsiteX19" fmla="*/ 269748 w 820673"/>
              <a:gd name="connsiteY19" fmla="*/ 83439 h 820673"/>
              <a:gd name="connsiteX20" fmla="*/ 158877 w 820673"/>
              <a:gd name="connsiteY20" fmla="*/ 158877 h 820673"/>
              <a:gd name="connsiteX21" fmla="*/ 134303 w 820673"/>
              <a:gd name="connsiteY21" fmla="*/ 185738 h 820673"/>
              <a:gd name="connsiteX22" fmla="*/ 136017 w 820673"/>
              <a:gd name="connsiteY22" fmla="*/ 637794 h 820673"/>
              <a:gd name="connsiteX23" fmla="*/ 158877 w 820673"/>
              <a:gd name="connsiteY23" fmla="*/ 662940 h 820673"/>
              <a:gd name="connsiteX24" fmla="*/ 269748 w 820673"/>
              <a:gd name="connsiteY24" fmla="*/ 738378 h 820673"/>
              <a:gd name="connsiteX25" fmla="*/ 242316 w 820673"/>
              <a:gd name="connsiteY25" fmla="*/ 694944 h 820673"/>
              <a:gd name="connsiteX26" fmla="*/ 212026 w 820673"/>
              <a:gd name="connsiteY26" fmla="*/ 624078 h 820673"/>
              <a:gd name="connsiteX27" fmla="*/ 136017 w 820673"/>
              <a:gd name="connsiteY27" fmla="*/ 637794 h 820673"/>
              <a:gd name="connsiteX28" fmla="*/ 685800 w 820673"/>
              <a:gd name="connsiteY28" fmla="*/ 637223 h 820673"/>
              <a:gd name="connsiteX29" fmla="*/ 609219 w 820673"/>
              <a:gd name="connsiteY29" fmla="*/ 622935 h 820673"/>
              <a:gd name="connsiteX30" fmla="*/ 578930 w 820673"/>
              <a:gd name="connsiteY30" fmla="*/ 694373 h 820673"/>
              <a:gd name="connsiteX31" fmla="*/ 551498 w 820673"/>
              <a:gd name="connsiteY31" fmla="*/ 737806 h 820673"/>
              <a:gd name="connsiteX32" fmla="*/ 662369 w 820673"/>
              <a:gd name="connsiteY32" fmla="*/ 662369 h 820673"/>
              <a:gd name="connsiteX33" fmla="*/ 685800 w 820673"/>
              <a:gd name="connsiteY33" fmla="*/ 637223 h 820673"/>
              <a:gd name="connsiteX34" fmla="*/ 624078 w 820673"/>
              <a:gd name="connsiteY34" fmla="*/ 570357 h 820673"/>
              <a:gd name="connsiteX35" fmla="*/ 718947 w 820673"/>
              <a:gd name="connsiteY35" fmla="*/ 589216 h 820673"/>
              <a:gd name="connsiteX36" fmla="*/ 765810 w 820673"/>
              <a:gd name="connsiteY36" fmla="*/ 437769 h 820673"/>
              <a:gd name="connsiteX37" fmla="*/ 641223 w 820673"/>
              <a:gd name="connsiteY37" fmla="*/ 437769 h 820673"/>
              <a:gd name="connsiteX38" fmla="*/ 624078 w 820673"/>
              <a:gd name="connsiteY38" fmla="*/ 570357 h 820673"/>
              <a:gd name="connsiteX39" fmla="*/ 102299 w 820673"/>
              <a:gd name="connsiteY39" fmla="*/ 589216 h 820673"/>
              <a:gd name="connsiteX40" fmla="*/ 197168 w 820673"/>
              <a:gd name="connsiteY40" fmla="*/ 570929 h 820673"/>
              <a:gd name="connsiteX41" fmla="*/ 179451 w 820673"/>
              <a:gd name="connsiteY41" fmla="*/ 437198 h 820673"/>
              <a:gd name="connsiteX42" fmla="*/ 54864 w 820673"/>
              <a:gd name="connsiteY42" fmla="*/ 437198 h 820673"/>
              <a:gd name="connsiteX43" fmla="*/ 102299 w 820673"/>
              <a:gd name="connsiteY43" fmla="*/ 589216 h 820673"/>
              <a:gd name="connsiteX44" fmla="*/ 385763 w 820673"/>
              <a:gd name="connsiteY44" fmla="*/ 211455 h 820673"/>
              <a:gd name="connsiteX45" fmla="*/ 385763 w 820673"/>
              <a:gd name="connsiteY45" fmla="*/ 57721 h 820673"/>
              <a:gd name="connsiteX46" fmla="*/ 289751 w 820673"/>
              <a:gd name="connsiteY46" fmla="*/ 152019 h 820673"/>
              <a:gd name="connsiteX47" fmla="*/ 266891 w 820673"/>
              <a:gd name="connsiteY47" fmla="*/ 204026 h 820673"/>
              <a:gd name="connsiteX48" fmla="*/ 385763 w 820673"/>
              <a:gd name="connsiteY48" fmla="*/ 211455 h 820673"/>
              <a:gd name="connsiteX49" fmla="*/ 385763 w 820673"/>
              <a:gd name="connsiteY49" fmla="*/ 383476 h 820673"/>
              <a:gd name="connsiteX50" fmla="*/ 385763 w 820673"/>
              <a:gd name="connsiteY50" fmla="*/ 265748 h 820673"/>
              <a:gd name="connsiteX51" fmla="*/ 250889 w 820673"/>
              <a:gd name="connsiteY51" fmla="*/ 257175 h 820673"/>
              <a:gd name="connsiteX52" fmla="*/ 233744 w 820673"/>
              <a:gd name="connsiteY52" fmla="*/ 383476 h 820673"/>
              <a:gd name="connsiteX53" fmla="*/ 385763 w 820673"/>
              <a:gd name="connsiteY53" fmla="*/ 383476 h 820673"/>
              <a:gd name="connsiteX54" fmla="*/ 385763 w 820673"/>
              <a:gd name="connsiteY54" fmla="*/ 554355 h 820673"/>
              <a:gd name="connsiteX55" fmla="*/ 385763 w 820673"/>
              <a:gd name="connsiteY55" fmla="*/ 437769 h 820673"/>
              <a:gd name="connsiteX56" fmla="*/ 233744 w 820673"/>
              <a:gd name="connsiteY56" fmla="*/ 437769 h 820673"/>
              <a:gd name="connsiteX57" fmla="*/ 250889 w 820673"/>
              <a:gd name="connsiteY57" fmla="*/ 564070 h 820673"/>
              <a:gd name="connsiteX58" fmla="*/ 385763 w 820673"/>
              <a:gd name="connsiteY58" fmla="*/ 554355 h 820673"/>
              <a:gd name="connsiteX59" fmla="*/ 385763 w 820673"/>
              <a:gd name="connsiteY59" fmla="*/ 763524 h 820673"/>
              <a:gd name="connsiteX60" fmla="*/ 385763 w 820673"/>
              <a:gd name="connsiteY60" fmla="*/ 608648 h 820673"/>
              <a:gd name="connsiteX61" fmla="*/ 266891 w 820673"/>
              <a:gd name="connsiteY61" fmla="*/ 616649 h 820673"/>
              <a:gd name="connsiteX62" fmla="*/ 290322 w 820673"/>
              <a:gd name="connsiteY62" fmla="*/ 669226 h 820673"/>
              <a:gd name="connsiteX63" fmla="*/ 385763 w 820673"/>
              <a:gd name="connsiteY63" fmla="*/ 763524 h 820673"/>
              <a:gd name="connsiteX64" fmla="*/ 440055 w 820673"/>
              <a:gd name="connsiteY64" fmla="*/ 608076 h 820673"/>
              <a:gd name="connsiteX65" fmla="*/ 440055 w 820673"/>
              <a:gd name="connsiteY65" fmla="*/ 761810 h 820673"/>
              <a:gd name="connsiteX66" fmla="*/ 530924 w 820673"/>
              <a:gd name="connsiteY66" fmla="*/ 669226 h 820673"/>
              <a:gd name="connsiteX67" fmla="*/ 554355 w 820673"/>
              <a:gd name="connsiteY67" fmla="*/ 615505 h 820673"/>
              <a:gd name="connsiteX68" fmla="*/ 440055 w 820673"/>
              <a:gd name="connsiteY68" fmla="*/ 608076 h 820673"/>
              <a:gd name="connsiteX69" fmla="*/ 440055 w 820673"/>
              <a:gd name="connsiteY69" fmla="*/ 437769 h 820673"/>
              <a:gd name="connsiteX70" fmla="*/ 440055 w 820673"/>
              <a:gd name="connsiteY70" fmla="*/ 554355 h 820673"/>
              <a:gd name="connsiteX71" fmla="*/ 570357 w 820673"/>
              <a:gd name="connsiteY71" fmla="*/ 562928 h 820673"/>
              <a:gd name="connsiteX72" fmla="*/ 587502 w 820673"/>
              <a:gd name="connsiteY72" fmla="*/ 437769 h 820673"/>
              <a:gd name="connsiteX73" fmla="*/ 440055 w 820673"/>
              <a:gd name="connsiteY73" fmla="*/ 437769 h 820673"/>
              <a:gd name="connsiteX74" fmla="*/ 570357 w 820673"/>
              <a:gd name="connsiteY74" fmla="*/ 257746 h 820673"/>
              <a:gd name="connsiteX75" fmla="*/ 440055 w 820673"/>
              <a:gd name="connsiteY75" fmla="*/ 265748 h 820673"/>
              <a:gd name="connsiteX76" fmla="*/ 440055 w 820673"/>
              <a:gd name="connsiteY76" fmla="*/ 383476 h 820673"/>
              <a:gd name="connsiteX77" fmla="*/ 586931 w 820673"/>
              <a:gd name="connsiteY77" fmla="*/ 383476 h 820673"/>
              <a:gd name="connsiteX78" fmla="*/ 570357 w 820673"/>
              <a:gd name="connsiteY78" fmla="*/ 257746 h 820673"/>
              <a:gd name="connsiteX79" fmla="*/ 554355 w 820673"/>
              <a:gd name="connsiteY79" fmla="*/ 205169 h 820673"/>
              <a:gd name="connsiteX80" fmla="*/ 530924 w 820673"/>
              <a:gd name="connsiteY80" fmla="*/ 152019 h 820673"/>
              <a:gd name="connsiteX81" fmla="*/ 440055 w 820673"/>
              <a:gd name="connsiteY81" fmla="*/ 59436 h 820673"/>
              <a:gd name="connsiteX82" fmla="*/ 440055 w 820673"/>
              <a:gd name="connsiteY82" fmla="*/ 211455 h 820673"/>
              <a:gd name="connsiteX83" fmla="*/ 554355 w 820673"/>
              <a:gd name="connsiteY83" fmla="*/ 205169 h 820673"/>
              <a:gd name="connsiteX84" fmla="*/ 410337 w 820673"/>
              <a:gd name="connsiteY84" fmla="*/ 0 h 820673"/>
              <a:gd name="connsiteX85" fmla="*/ 700659 w 820673"/>
              <a:gd name="connsiteY85" fmla="*/ 120015 h 820673"/>
              <a:gd name="connsiteX86" fmla="*/ 820674 w 820673"/>
              <a:gd name="connsiteY86" fmla="*/ 410337 h 820673"/>
              <a:gd name="connsiteX87" fmla="*/ 700659 w 820673"/>
              <a:gd name="connsiteY87" fmla="*/ 700659 h 820673"/>
              <a:gd name="connsiteX88" fmla="*/ 410337 w 820673"/>
              <a:gd name="connsiteY88" fmla="*/ 820674 h 820673"/>
              <a:gd name="connsiteX89" fmla="*/ 120015 w 820673"/>
              <a:gd name="connsiteY89" fmla="*/ 700659 h 820673"/>
              <a:gd name="connsiteX90" fmla="*/ 0 w 820673"/>
              <a:gd name="connsiteY90" fmla="*/ 410337 h 820673"/>
              <a:gd name="connsiteX91" fmla="*/ 120015 w 820673"/>
              <a:gd name="connsiteY91" fmla="*/ 120015 h 820673"/>
              <a:gd name="connsiteX92" fmla="*/ 410337 w 820673"/>
              <a:gd name="connsiteY92" fmla="*/ 0 h 82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20673" h="820673">
                <a:moveTo>
                  <a:pt x="197168" y="250317"/>
                </a:moveTo>
                <a:cubicBezTo>
                  <a:pt x="165164" y="245745"/>
                  <a:pt x="132588" y="240601"/>
                  <a:pt x="100584" y="234315"/>
                </a:cubicBezTo>
                <a:cubicBezTo>
                  <a:pt x="74295" y="280035"/>
                  <a:pt x="58865" y="330899"/>
                  <a:pt x="54864" y="383476"/>
                </a:cubicBezTo>
                <a:lnTo>
                  <a:pt x="179451" y="383476"/>
                </a:lnTo>
                <a:cubicBezTo>
                  <a:pt x="181166" y="338899"/>
                  <a:pt x="186881" y="293751"/>
                  <a:pt x="197168" y="250317"/>
                </a:cubicBezTo>
                <a:moveTo>
                  <a:pt x="624078" y="251460"/>
                </a:moveTo>
                <a:cubicBezTo>
                  <a:pt x="634365" y="294894"/>
                  <a:pt x="639509" y="339471"/>
                  <a:pt x="641223" y="383476"/>
                </a:cubicBezTo>
                <a:lnTo>
                  <a:pt x="765810" y="383476"/>
                </a:lnTo>
                <a:cubicBezTo>
                  <a:pt x="761810" y="330899"/>
                  <a:pt x="746379" y="280035"/>
                  <a:pt x="720090" y="234315"/>
                </a:cubicBezTo>
                <a:cubicBezTo>
                  <a:pt x="688658" y="241173"/>
                  <a:pt x="656654" y="246888"/>
                  <a:pt x="624078" y="251460"/>
                </a:cubicBezTo>
                <a:close/>
                <a:moveTo>
                  <a:pt x="687515" y="185738"/>
                </a:moveTo>
                <a:cubicBezTo>
                  <a:pt x="679514" y="176022"/>
                  <a:pt x="671513" y="166878"/>
                  <a:pt x="662940" y="158306"/>
                </a:cubicBezTo>
                <a:cubicBezTo>
                  <a:pt x="630936" y="126301"/>
                  <a:pt x="593217" y="100584"/>
                  <a:pt x="552069" y="82868"/>
                </a:cubicBezTo>
                <a:cubicBezTo>
                  <a:pt x="562356" y="96584"/>
                  <a:pt x="571500" y="111443"/>
                  <a:pt x="579501" y="126301"/>
                </a:cubicBezTo>
                <a:cubicBezTo>
                  <a:pt x="591503" y="149161"/>
                  <a:pt x="601790" y="173736"/>
                  <a:pt x="610362" y="198311"/>
                </a:cubicBezTo>
                <a:cubicBezTo>
                  <a:pt x="635508" y="195453"/>
                  <a:pt x="661226" y="190881"/>
                  <a:pt x="687515" y="185738"/>
                </a:cubicBezTo>
                <a:close/>
                <a:moveTo>
                  <a:pt x="134303" y="185738"/>
                </a:moveTo>
                <a:cubicBezTo>
                  <a:pt x="160020" y="190309"/>
                  <a:pt x="186309" y="194310"/>
                  <a:pt x="212026" y="198311"/>
                </a:cubicBezTo>
                <a:cubicBezTo>
                  <a:pt x="220028" y="173736"/>
                  <a:pt x="230314" y="149733"/>
                  <a:pt x="242316" y="126873"/>
                </a:cubicBezTo>
                <a:cubicBezTo>
                  <a:pt x="250317" y="112014"/>
                  <a:pt x="259461" y="97155"/>
                  <a:pt x="269748" y="83439"/>
                </a:cubicBezTo>
                <a:cubicBezTo>
                  <a:pt x="228600" y="101156"/>
                  <a:pt x="190881" y="126873"/>
                  <a:pt x="158877" y="158877"/>
                </a:cubicBezTo>
                <a:cubicBezTo>
                  <a:pt x="149733" y="166878"/>
                  <a:pt x="141732" y="176022"/>
                  <a:pt x="134303" y="185738"/>
                </a:cubicBezTo>
                <a:close/>
                <a:moveTo>
                  <a:pt x="136017" y="637794"/>
                </a:moveTo>
                <a:cubicBezTo>
                  <a:pt x="143446" y="646366"/>
                  <a:pt x="150876" y="654939"/>
                  <a:pt x="158877" y="662940"/>
                </a:cubicBezTo>
                <a:cubicBezTo>
                  <a:pt x="190881" y="694944"/>
                  <a:pt x="228600" y="720661"/>
                  <a:pt x="269748" y="738378"/>
                </a:cubicBezTo>
                <a:cubicBezTo>
                  <a:pt x="259461" y="724662"/>
                  <a:pt x="250317" y="709803"/>
                  <a:pt x="242316" y="694944"/>
                </a:cubicBezTo>
                <a:cubicBezTo>
                  <a:pt x="230314" y="672084"/>
                  <a:pt x="220599" y="648653"/>
                  <a:pt x="212026" y="624078"/>
                </a:cubicBezTo>
                <a:cubicBezTo>
                  <a:pt x="186309" y="627507"/>
                  <a:pt x="161163" y="632079"/>
                  <a:pt x="136017" y="637794"/>
                </a:cubicBezTo>
                <a:close/>
                <a:moveTo>
                  <a:pt x="685800" y="637223"/>
                </a:moveTo>
                <a:cubicBezTo>
                  <a:pt x="660654" y="631508"/>
                  <a:pt x="634937" y="626935"/>
                  <a:pt x="609219" y="622935"/>
                </a:cubicBezTo>
                <a:cubicBezTo>
                  <a:pt x="601218" y="647510"/>
                  <a:pt x="590931" y="671513"/>
                  <a:pt x="578930" y="694373"/>
                </a:cubicBezTo>
                <a:cubicBezTo>
                  <a:pt x="570929" y="709231"/>
                  <a:pt x="561785" y="724090"/>
                  <a:pt x="551498" y="737806"/>
                </a:cubicBezTo>
                <a:cubicBezTo>
                  <a:pt x="592646" y="720090"/>
                  <a:pt x="630365" y="694373"/>
                  <a:pt x="662369" y="662369"/>
                </a:cubicBezTo>
                <a:cubicBezTo>
                  <a:pt x="670941" y="654368"/>
                  <a:pt x="678371" y="645795"/>
                  <a:pt x="685800" y="637223"/>
                </a:cubicBezTo>
                <a:close/>
                <a:moveTo>
                  <a:pt x="624078" y="570357"/>
                </a:moveTo>
                <a:cubicBezTo>
                  <a:pt x="656082" y="575500"/>
                  <a:pt x="687515" y="581787"/>
                  <a:pt x="718947" y="589216"/>
                </a:cubicBezTo>
                <a:cubicBezTo>
                  <a:pt x="745808" y="542925"/>
                  <a:pt x="761810" y="491490"/>
                  <a:pt x="765810" y="437769"/>
                </a:cubicBezTo>
                <a:lnTo>
                  <a:pt x="641223" y="437769"/>
                </a:lnTo>
                <a:cubicBezTo>
                  <a:pt x="640080" y="482346"/>
                  <a:pt x="634365" y="526923"/>
                  <a:pt x="624078" y="570357"/>
                </a:cubicBezTo>
                <a:close/>
                <a:moveTo>
                  <a:pt x="102299" y="589216"/>
                </a:moveTo>
                <a:cubicBezTo>
                  <a:pt x="133731" y="582359"/>
                  <a:pt x="165164" y="576072"/>
                  <a:pt x="197168" y="570929"/>
                </a:cubicBezTo>
                <a:cubicBezTo>
                  <a:pt x="186881" y="527495"/>
                  <a:pt x="181166" y="482346"/>
                  <a:pt x="179451" y="437198"/>
                </a:cubicBezTo>
                <a:lnTo>
                  <a:pt x="54864" y="437198"/>
                </a:lnTo>
                <a:cubicBezTo>
                  <a:pt x="59436" y="490919"/>
                  <a:pt x="75438" y="542925"/>
                  <a:pt x="102299" y="589216"/>
                </a:cubicBezTo>
                <a:close/>
                <a:moveTo>
                  <a:pt x="385763" y="211455"/>
                </a:moveTo>
                <a:lnTo>
                  <a:pt x="385763" y="57721"/>
                </a:lnTo>
                <a:cubicBezTo>
                  <a:pt x="342900" y="70294"/>
                  <a:pt x="309753" y="114300"/>
                  <a:pt x="289751" y="152019"/>
                </a:cubicBezTo>
                <a:cubicBezTo>
                  <a:pt x="280607" y="168593"/>
                  <a:pt x="273177" y="186309"/>
                  <a:pt x="266891" y="204026"/>
                </a:cubicBezTo>
                <a:cubicBezTo>
                  <a:pt x="306324" y="208026"/>
                  <a:pt x="346329" y="210884"/>
                  <a:pt x="385763" y="211455"/>
                </a:cubicBezTo>
                <a:close/>
                <a:moveTo>
                  <a:pt x="385763" y="383476"/>
                </a:moveTo>
                <a:lnTo>
                  <a:pt x="385763" y="265748"/>
                </a:lnTo>
                <a:cubicBezTo>
                  <a:pt x="340614" y="264604"/>
                  <a:pt x="296037" y="261747"/>
                  <a:pt x="250889" y="257175"/>
                </a:cubicBezTo>
                <a:cubicBezTo>
                  <a:pt x="240601" y="298323"/>
                  <a:pt x="235458" y="341186"/>
                  <a:pt x="233744" y="383476"/>
                </a:cubicBezTo>
                <a:lnTo>
                  <a:pt x="385763" y="383476"/>
                </a:lnTo>
                <a:close/>
                <a:moveTo>
                  <a:pt x="385763" y="554355"/>
                </a:moveTo>
                <a:lnTo>
                  <a:pt x="385763" y="437769"/>
                </a:lnTo>
                <a:lnTo>
                  <a:pt x="233744" y="437769"/>
                </a:lnTo>
                <a:cubicBezTo>
                  <a:pt x="235458" y="480060"/>
                  <a:pt x="240601" y="522923"/>
                  <a:pt x="250889" y="564070"/>
                </a:cubicBezTo>
                <a:cubicBezTo>
                  <a:pt x="296037" y="558355"/>
                  <a:pt x="340614" y="554926"/>
                  <a:pt x="385763" y="554355"/>
                </a:cubicBezTo>
                <a:close/>
                <a:moveTo>
                  <a:pt x="385763" y="763524"/>
                </a:moveTo>
                <a:lnTo>
                  <a:pt x="385763" y="608648"/>
                </a:lnTo>
                <a:cubicBezTo>
                  <a:pt x="345758" y="609790"/>
                  <a:pt x="306324" y="612076"/>
                  <a:pt x="266891" y="616649"/>
                </a:cubicBezTo>
                <a:cubicBezTo>
                  <a:pt x="273177" y="634936"/>
                  <a:pt x="281178" y="652653"/>
                  <a:pt x="290322" y="669226"/>
                </a:cubicBezTo>
                <a:cubicBezTo>
                  <a:pt x="309753" y="706374"/>
                  <a:pt x="342900" y="750380"/>
                  <a:pt x="385763" y="763524"/>
                </a:cubicBezTo>
                <a:close/>
                <a:moveTo>
                  <a:pt x="440055" y="608076"/>
                </a:moveTo>
                <a:lnTo>
                  <a:pt x="440055" y="761810"/>
                </a:lnTo>
                <a:cubicBezTo>
                  <a:pt x="480632" y="747522"/>
                  <a:pt x="512064" y="705231"/>
                  <a:pt x="530924" y="669226"/>
                </a:cubicBezTo>
                <a:cubicBezTo>
                  <a:pt x="540068" y="652081"/>
                  <a:pt x="548069" y="634365"/>
                  <a:pt x="554355" y="615505"/>
                </a:cubicBezTo>
                <a:cubicBezTo>
                  <a:pt x="516636" y="611505"/>
                  <a:pt x="478346" y="608648"/>
                  <a:pt x="440055" y="608076"/>
                </a:cubicBezTo>
                <a:close/>
                <a:moveTo>
                  <a:pt x="440055" y="437769"/>
                </a:moveTo>
                <a:lnTo>
                  <a:pt x="440055" y="554355"/>
                </a:lnTo>
                <a:cubicBezTo>
                  <a:pt x="483489" y="554926"/>
                  <a:pt x="526923" y="558355"/>
                  <a:pt x="570357" y="562928"/>
                </a:cubicBezTo>
                <a:cubicBezTo>
                  <a:pt x="580073" y="521780"/>
                  <a:pt x="585788" y="480060"/>
                  <a:pt x="587502" y="437769"/>
                </a:cubicBezTo>
                <a:lnTo>
                  <a:pt x="440055" y="437769"/>
                </a:lnTo>
                <a:close/>
                <a:moveTo>
                  <a:pt x="570357" y="257746"/>
                </a:moveTo>
                <a:cubicBezTo>
                  <a:pt x="526923" y="262319"/>
                  <a:pt x="483489" y="264604"/>
                  <a:pt x="440055" y="265748"/>
                </a:cubicBezTo>
                <a:lnTo>
                  <a:pt x="440055" y="383476"/>
                </a:lnTo>
                <a:lnTo>
                  <a:pt x="586931" y="383476"/>
                </a:lnTo>
                <a:cubicBezTo>
                  <a:pt x="585788" y="341186"/>
                  <a:pt x="580073" y="298894"/>
                  <a:pt x="570357" y="257746"/>
                </a:cubicBezTo>
                <a:close/>
                <a:moveTo>
                  <a:pt x="554355" y="205169"/>
                </a:moveTo>
                <a:cubicBezTo>
                  <a:pt x="548069" y="186881"/>
                  <a:pt x="540068" y="169164"/>
                  <a:pt x="530924" y="152019"/>
                </a:cubicBezTo>
                <a:cubicBezTo>
                  <a:pt x="511493" y="116014"/>
                  <a:pt x="480632" y="73724"/>
                  <a:pt x="440055" y="59436"/>
                </a:cubicBezTo>
                <a:lnTo>
                  <a:pt x="440055" y="211455"/>
                </a:lnTo>
                <a:cubicBezTo>
                  <a:pt x="478346" y="210884"/>
                  <a:pt x="516636" y="208598"/>
                  <a:pt x="554355" y="205169"/>
                </a:cubicBezTo>
                <a:close/>
                <a:moveTo>
                  <a:pt x="410337" y="0"/>
                </a:moveTo>
                <a:cubicBezTo>
                  <a:pt x="519494" y="0"/>
                  <a:pt x="623507" y="42863"/>
                  <a:pt x="700659" y="120015"/>
                </a:cubicBezTo>
                <a:cubicBezTo>
                  <a:pt x="777812" y="197168"/>
                  <a:pt x="820674" y="301181"/>
                  <a:pt x="820674" y="410337"/>
                </a:cubicBezTo>
                <a:cubicBezTo>
                  <a:pt x="820674" y="519494"/>
                  <a:pt x="777812" y="623506"/>
                  <a:pt x="700659" y="700659"/>
                </a:cubicBezTo>
                <a:cubicBezTo>
                  <a:pt x="623507" y="777811"/>
                  <a:pt x="519494" y="820674"/>
                  <a:pt x="410337" y="820674"/>
                </a:cubicBezTo>
                <a:cubicBezTo>
                  <a:pt x="301181" y="820674"/>
                  <a:pt x="197168" y="777811"/>
                  <a:pt x="120015" y="700659"/>
                </a:cubicBezTo>
                <a:cubicBezTo>
                  <a:pt x="42863" y="623506"/>
                  <a:pt x="0" y="519494"/>
                  <a:pt x="0" y="410337"/>
                </a:cubicBezTo>
                <a:cubicBezTo>
                  <a:pt x="0" y="301181"/>
                  <a:pt x="42863" y="197168"/>
                  <a:pt x="120015" y="120015"/>
                </a:cubicBezTo>
                <a:cubicBezTo>
                  <a:pt x="197739" y="42863"/>
                  <a:pt x="301181" y="0"/>
                  <a:pt x="410337" y="0"/>
                </a:cubicBezTo>
                <a:close/>
              </a:path>
            </a:pathLst>
          </a:custGeom>
          <a:solidFill>
            <a:srgbClr val="154B8D"/>
          </a:solidFill>
          <a:ln w="5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7518C0C-056C-FD45-B0D1-C770F9E916E8}"/>
              </a:ext>
            </a:extLst>
          </p:cNvPr>
          <p:cNvSpPr/>
          <p:nvPr/>
        </p:nvSpPr>
        <p:spPr>
          <a:xfrm>
            <a:off x="5490083" y="3860516"/>
            <a:ext cx="430720" cy="462031"/>
          </a:xfrm>
          <a:custGeom>
            <a:avLst/>
            <a:gdLst>
              <a:gd name="connsiteX0" fmla="*/ 270141 w 722498"/>
              <a:gd name="connsiteY0" fmla="*/ 195681 h 775020"/>
              <a:gd name="connsiteX1" fmla="*/ 232422 w 722498"/>
              <a:gd name="connsiteY1" fmla="*/ 30517 h 775020"/>
              <a:gd name="connsiteX2" fmla="*/ 87261 w 722498"/>
              <a:gd name="connsiteY2" fmla="*/ 21945 h 775020"/>
              <a:gd name="connsiteX3" fmla="*/ 82117 w 722498"/>
              <a:gd name="connsiteY3" fmla="*/ 443140 h 775020"/>
              <a:gd name="connsiteX4" fmla="*/ 489597 w 722498"/>
              <a:gd name="connsiteY4" fmla="*/ 768324 h 775020"/>
              <a:gd name="connsiteX5" fmla="*/ 722198 w 722498"/>
              <a:gd name="connsiteY5" fmla="*/ 620877 h 775020"/>
              <a:gd name="connsiteX6" fmla="*/ 711910 w 722498"/>
              <a:gd name="connsiteY6" fmla="*/ 578586 h 775020"/>
              <a:gd name="connsiteX7" fmla="*/ 526173 w 722498"/>
              <a:gd name="connsiteY7" fmla="*/ 507148 h 775020"/>
              <a:gd name="connsiteX8" fmla="*/ 455878 w 722498"/>
              <a:gd name="connsiteY8" fmla="*/ 541438 h 775020"/>
              <a:gd name="connsiteX9" fmla="*/ 444448 w 722498"/>
              <a:gd name="connsiteY9" fmla="*/ 552868 h 775020"/>
              <a:gd name="connsiteX10" fmla="*/ 393585 w 722498"/>
              <a:gd name="connsiteY10" fmla="*/ 559155 h 775020"/>
              <a:gd name="connsiteX11" fmla="*/ 199846 w 722498"/>
              <a:gd name="connsiteY11" fmla="*/ 330555 h 775020"/>
              <a:gd name="connsiteX12" fmla="*/ 219277 w 722498"/>
              <a:gd name="connsiteY12" fmla="*/ 283692 h 775020"/>
              <a:gd name="connsiteX13" fmla="*/ 270141 w 722498"/>
              <a:gd name="connsiteY13" fmla="*/ 195681 h 7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498" h="775020">
                <a:moveTo>
                  <a:pt x="270141" y="195681"/>
                </a:moveTo>
                <a:cubicBezTo>
                  <a:pt x="247852" y="97954"/>
                  <a:pt x="235280" y="43090"/>
                  <a:pt x="232422" y="30517"/>
                </a:cubicBezTo>
                <a:cubicBezTo>
                  <a:pt x="221563" y="-16917"/>
                  <a:pt x="122694" y="-344"/>
                  <a:pt x="87261" y="21945"/>
                </a:cubicBezTo>
                <a:cubicBezTo>
                  <a:pt x="-61329" y="115671"/>
                  <a:pt x="9537" y="321982"/>
                  <a:pt x="82117" y="443140"/>
                </a:cubicBezTo>
                <a:cubicBezTo>
                  <a:pt x="216420" y="640308"/>
                  <a:pt x="352437" y="748893"/>
                  <a:pt x="489597" y="768324"/>
                </a:cubicBezTo>
                <a:cubicBezTo>
                  <a:pt x="598182" y="792898"/>
                  <a:pt x="729627" y="751179"/>
                  <a:pt x="722198" y="620877"/>
                </a:cubicBezTo>
                <a:cubicBezTo>
                  <a:pt x="721055" y="603160"/>
                  <a:pt x="717625" y="588873"/>
                  <a:pt x="711910" y="578586"/>
                </a:cubicBezTo>
                <a:cubicBezTo>
                  <a:pt x="701623" y="563155"/>
                  <a:pt x="639901" y="539152"/>
                  <a:pt x="526173" y="507148"/>
                </a:cubicBezTo>
                <a:cubicBezTo>
                  <a:pt x="504456" y="502005"/>
                  <a:pt x="481025" y="513435"/>
                  <a:pt x="455878" y="541438"/>
                </a:cubicBezTo>
                <a:cubicBezTo>
                  <a:pt x="451878" y="545439"/>
                  <a:pt x="448449" y="549439"/>
                  <a:pt x="444448" y="552868"/>
                </a:cubicBezTo>
                <a:cubicBezTo>
                  <a:pt x="425589" y="568870"/>
                  <a:pt x="414159" y="571156"/>
                  <a:pt x="393585" y="559155"/>
                </a:cubicBezTo>
                <a:cubicBezTo>
                  <a:pt x="330148" y="521436"/>
                  <a:pt x="223850" y="375132"/>
                  <a:pt x="199846" y="330555"/>
                </a:cubicBezTo>
                <a:cubicBezTo>
                  <a:pt x="192988" y="312267"/>
                  <a:pt x="199275" y="296836"/>
                  <a:pt x="219277" y="283692"/>
                </a:cubicBezTo>
                <a:cubicBezTo>
                  <a:pt x="256996" y="260832"/>
                  <a:pt x="274141" y="231685"/>
                  <a:pt x="270141" y="195681"/>
                </a:cubicBezTo>
              </a:path>
            </a:pathLst>
          </a:custGeom>
          <a:solidFill>
            <a:srgbClr val="154B8D"/>
          </a:solidFill>
          <a:ln w="5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8E6097A-0800-3547-BE05-7880D53BA79C}"/>
              </a:ext>
            </a:extLst>
          </p:cNvPr>
          <p:cNvSpPr/>
          <p:nvPr/>
        </p:nvSpPr>
        <p:spPr>
          <a:xfrm>
            <a:off x="5554877" y="3331735"/>
            <a:ext cx="310799" cy="427565"/>
          </a:xfrm>
          <a:custGeom>
            <a:avLst/>
            <a:gdLst>
              <a:gd name="connsiteX0" fmla="*/ 308038 w 616077"/>
              <a:gd name="connsiteY0" fmla="*/ 150876 h 847534"/>
              <a:gd name="connsiteX1" fmla="*/ 464630 w 616077"/>
              <a:gd name="connsiteY1" fmla="*/ 307467 h 847534"/>
              <a:gd name="connsiteX2" fmla="*/ 308038 w 616077"/>
              <a:gd name="connsiteY2" fmla="*/ 464058 h 847534"/>
              <a:gd name="connsiteX3" fmla="*/ 151448 w 616077"/>
              <a:gd name="connsiteY3" fmla="*/ 307467 h 847534"/>
              <a:gd name="connsiteX4" fmla="*/ 308038 w 616077"/>
              <a:gd name="connsiteY4" fmla="*/ 150876 h 847534"/>
              <a:gd name="connsiteX5" fmla="*/ 308038 w 616077"/>
              <a:gd name="connsiteY5" fmla="*/ 0 h 847534"/>
              <a:gd name="connsiteX6" fmla="*/ 616077 w 616077"/>
              <a:gd name="connsiteY6" fmla="*/ 308038 h 847534"/>
              <a:gd name="connsiteX7" fmla="*/ 615506 w 616077"/>
              <a:gd name="connsiteY7" fmla="*/ 327470 h 847534"/>
              <a:gd name="connsiteX8" fmla="*/ 615506 w 616077"/>
              <a:gd name="connsiteY8" fmla="*/ 327470 h 847534"/>
              <a:gd name="connsiteX9" fmla="*/ 615506 w 616077"/>
              <a:gd name="connsiteY9" fmla="*/ 331470 h 847534"/>
              <a:gd name="connsiteX10" fmla="*/ 615506 w 616077"/>
              <a:gd name="connsiteY10" fmla="*/ 332041 h 847534"/>
              <a:gd name="connsiteX11" fmla="*/ 296037 w 616077"/>
              <a:gd name="connsiteY11" fmla="*/ 847535 h 847534"/>
              <a:gd name="connsiteX12" fmla="*/ 10859 w 616077"/>
              <a:gd name="connsiteY12" fmla="*/ 389191 h 847534"/>
              <a:gd name="connsiteX13" fmla="*/ 0 w 616077"/>
              <a:gd name="connsiteY13" fmla="*/ 308038 h 847534"/>
              <a:gd name="connsiteX14" fmla="*/ 308038 w 616077"/>
              <a:gd name="connsiteY14" fmla="*/ 0 h 8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6077" h="847534">
                <a:moveTo>
                  <a:pt x="308038" y="150876"/>
                </a:moveTo>
                <a:cubicBezTo>
                  <a:pt x="394907" y="150876"/>
                  <a:pt x="464630" y="221170"/>
                  <a:pt x="464630" y="307467"/>
                </a:cubicBezTo>
                <a:cubicBezTo>
                  <a:pt x="464630" y="394335"/>
                  <a:pt x="394335" y="464058"/>
                  <a:pt x="308038" y="464058"/>
                </a:cubicBezTo>
                <a:cubicBezTo>
                  <a:pt x="221170" y="464058"/>
                  <a:pt x="151448" y="393763"/>
                  <a:pt x="151448" y="307467"/>
                </a:cubicBezTo>
                <a:cubicBezTo>
                  <a:pt x="151448" y="221170"/>
                  <a:pt x="221742" y="150876"/>
                  <a:pt x="308038" y="150876"/>
                </a:cubicBezTo>
                <a:moveTo>
                  <a:pt x="308038" y="0"/>
                </a:moveTo>
                <a:cubicBezTo>
                  <a:pt x="478345" y="0"/>
                  <a:pt x="616077" y="137731"/>
                  <a:pt x="616077" y="308038"/>
                </a:cubicBezTo>
                <a:cubicBezTo>
                  <a:pt x="616077" y="314896"/>
                  <a:pt x="616077" y="321183"/>
                  <a:pt x="615506" y="327470"/>
                </a:cubicBezTo>
                <a:lnTo>
                  <a:pt x="615506" y="327470"/>
                </a:lnTo>
                <a:lnTo>
                  <a:pt x="615506" y="331470"/>
                </a:lnTo>
                <a:lnTo>
                  <a:pt x="615506" y="332041"/>
                </a:lnTo>
                <a:cubicBezTo>
                  <a:pt x="601790" y="532066"/>
                  <a:pt x="415480" y="717804"/>
                  <a:pt x="296037" y="847535"/>
                </a:cubicBezTo>
                <a:cubicBezTo>
                  <a:pt x="194310" y="724091"/>
                  <a:pt x="51435" y="546926"/>
                  <a:pt x="10859" y="389191"/>
                </a:cubicBezTo>
                <a:cubicBezTo>
                  <a:pt x="4000" y="363474"/>
                  <a:pt x="0" y="336042"/>
                  <a:pt x="0" y="308038"/>
                </a:cubicBezTo>
                <a:cubicBezTo>
                  <a:pt x="571" y="137731"/>
                  <a:pt x="138303" y="0"/>
                  <a:pt x="308038" y="0"/>
                </a:cubicBezTo>
                <a:close/>
              </a:path>
            </a:pathLst>
          </a:custGeom>
          <a:solidFill>
            <a:srgbClr val="154B8D"/>
          </a:solidFill>
          <a:ln w="5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162C1-752C-2347-BCBE-0F9382E6279A}"/>
              </a:ext>
            </a:extLst>
          </p:cNvPr>
          <p:cNvSpPr txBox="1"/>
          <p:nvPr/>
        </p:nvSpPr>
        <p:spPr>
          <a:xfrm>
            <a:off x="6016628" y="3087254"/>
            <a:ext cx="5330072" cy="1227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Corbel" panose="020B0503020204020204" pitchFamily="34" charset="0"/>
              </a:rPr>
              <a:t>3144 N. John Young Pkwy., Orlando, FL 32804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407-296-5211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79DCEA8-4F9D-1042-8999-5E733F31DEB0}"/>
              </a:ext>
            </a:extLst>
          </p:cNvPr>
          <p:cNvSpPr/>
          <p:nvPr/>
        </p:nvSpPr>
        <p:spPr>
          <a:xfrm>
            <a:off x="5532786" y="5438168"/>
            <a:ext cx="430720" cy="462031"/>
          </a:xfrm>
          <a:custGeom>
            <a:avLst/>
            <a:gdLst>
              <a:gd name="connsiteX0" fmla="*/ 270141 w 722498"/>
              <a:gd name="connsiteY0" fmla="*/ 195681 h 775020"/>
              <a:gd name="connsiteX1" fmla="*/ 232422 w 722498"/>
              <a:gd name="connsiteY1" fmla="*/ 30517 h 775020"/>
              <a:gd name="connsiteX2" fmla="*/ 87261 w 722498"/>
              <a:gd name="connsiteY2" fmla="*/ 21945 h 775020"/>
              <a:gd name="connsiteX3" fmla="*/ 82117 w 722498"/>
              <a:gd name="connsiteY3" fmla="*/ 443140 h 775020"/>
              <a:gd name="connsiteX4" fmla="*/ 489597 w 722498"/>
              <a:gd name="connsiteY4" fmla="*/ 768324 h 775020"/>
              <a:gd name="connsiteX5" fmla="*/ 722198 w 722498"/>
              <a:gd name="connsiteY5" fmla="*/ 620877 h 775020"/>
              <a:gd name="connsiteX6" fmla="*/ 711910 w 722498"/>
              <a:gd name="connsiteY6" fmla="*/ 578586 h 775020"/>
              <a:gd name="connsiteX7" fmla="*/ 526173 w 722498"/>
              <a:gd name="connsiteY7" fmla="*/ 507148 h 775020"/>
              <a:gd name="connsiteX8" fmla="*/ 455878 w 722498"/>
              <a:gd name="connsiteY8" fmla="*/ 541438 h 775020"/>
              <a:gd name="connsiteX9" fmla="*/ 444448 w 722498"/>
              <a:gd name="connsiteY9" fmla="*/ 552868 h 775020"/>
              <a:gd name="connsiteX10" fmla="*/ 393585 w 722498"/>
              <a:gd name="connsiteY10" fmla="*/ 559155 h 775020"/>
              <a:gd name="connsiteX11" fmla="*/ 199846 w 722498"/>
              <a:gd name="connsiteY11" fmla="*/ 330555 h 775020"/>
              <a:gd name="connsiteX12" fmla="*/ 219277 w 722498"/>
              <a:gd name="connsiteY12" fmla="*/ 283692 h 775020"/>
              <a:gd name="connsiteX13" fmla="*/ 270141 w 722498"/>
              <a:gd name="connsiteY13" fmla="*/ 195681 h 7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498" h="775020">
                <a:moveTo>
                  <a:pt x="270141" y="195681"/>
                </a:moveTo>
                <a:cubicBezTo>
                  <a:pt x="247852" y="97954"/>
                  <a:pt x="235280" y="43090"/>
                  <a:pt x="232422" y="30517"/>
                </a:cubicBezTo>
                <a:cubicBezTo>
                  <a:pt x="221563" y="-16917"/>
                  <a:pt x="122694" y="-344"/>
                  <a:pt x="87261" y="21945"/>
                </a:cubicBezTo>
                <a:cubicBezTo>
                  <a:pt x="-61329" y="115671"/>
                  <a:pt x="9537" y="321982"/>
                  <a:pt x="82117" y="443140"/>
                </a:cubicBezTo>
                <a:cubicBezTo>
                  <a:pt x="216420" y="640308"/>
                  <a:pt x="352437" y="748893"/>
                  <a:pt x="489597" y="768324"/>
                </a:cubicBezTo>
                <a:cubicBezTo>
                  <a:pt x="598182" y="792898"/>
                  <a:pt x="729627" y="751179"/>
                  <a:pt x="722198" y="620877"/>
                </a:cubicBezTo>
                <a:cubicBezTo>
                  <a:pt x="721055" y="603160"/>
                  <a:pt x="717625" y="588873"/>
                  <a:pt x="711910" y="578586"/>
                </a:cubicBezTo>
                <a:cubicBezTo>
                  <a:pt x="701623" y="563155"/>
                  <a:pt x="639901" y="539152"/>
                  <a:pt x="526173" y="507148"/>
                </a:cubicBezTo>
                <a:cubicBezTo>
                  <a:pt x="504456" y="502005"/>
                  <a:pt x="481025" y="513435"/>
                  <a:pt x="455878" y="541438"/>
                </a:cubicBezTo>
                <a:cubicBezTo>
                  <a:pt x="451878" y="545439"/>
                  <a:pt x="448449" y="549439"/>
                  <a:pt x="444448" y="552868"/>
                </a:cubicBezTo>
                <a:cubicBezTo>
                  <a:pt x="425589" y="568870"/>
                  <a:pt x="414159" y="571156"/>
                  <a:pt x="393585" y="559155"/>
                </a:cubicBezTo>
                <a:cubicBezTo>
                  <a:pt x="330148" y="521436"/>
                  <a:pt x="223850" y="375132"/>
                  <a:pt x="199846" y="330555"/>
                </a:cubicBezTo>
                <a:cubicBezTo>
                  <a:pt x="192988" y="312267"/>
                  <a:pt x="199275" y="296836"/>
                  <a:pt x="219277" y="283692"/>
                </a:cubicBezTo>
                <a:cubicBezTo>
                  <a:pt x="256996" y="260832"/>
                  <a:pt x="274141" y="231685"/>
                  <a:pt x="270141" y="195681"/>
                </a:cubicBezTo>
              </a:path>
            </a:pathLst>
          </a:custGeom>
          <a:solidFill>
            <a:srgbClr val="154B8D"/>
          </a:solidFill>
          <a:ln w="5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61CF6D-7D8E-4A45-AAAD-9791CBE31F48}"/>
              </a:ext>
            </a:extLst>
          </p:cNvPr>
          <p:cNvSpPr/>
          <p:nvPr/>
        </p:nvSpPr>
        <p:spPr>
          <a:xfrm>
            <a:off x="5597580" y="4909387"/>
            <a:ext cx="310799" cy="427565"/>
          </a:xfrm>
          <a:custGeom>
            <a:avLst/>
            <a:gdLst>
              <a:gd name="connsiteX0" fmla="*/ 308038 w 616077"/>
              <a:gd name="connsiteY0" fmla="*/ 150876 h 847534"/>
              <a:gd name="connsiteX1" fmla="*/ 464630 w 616077"/>
              <a:gd name="connsiteY1" fmla="*/ 307467 h 847534"/>
              <a:gd name="connsiteX2" fmla="*/ 308038 w 616077"/>
              <a:gd name="connsiteY2" fmla="*/ 464058 h 847534"/>
              <a:gd name="connsiteX3" fmla="*/ 151448 w 616077"/>
              <a:gd name="connsiteY3" fmla="*/ 307467 h 847534"/>
              <a:gd name="connsiteX4" fmla="*/ 308038 w 616077"/>
              <a:gd name="connsiteY4" fmla="*/ 150876 h 847534"/>
              <a:gd name="connsiteX5" fmla="*/ 308038 w 616077"/>
              <a:gd name="connsiteY5" fmla="*/ 0 h 847534"/>
              <a:gd name="connsiteX6" fmla="*/ 616077 w 616077"/>
              <a:gd name="connsiteY6" fmla="*/ 308038 h 847534"/>
              <a:gd name="connsiteX7" fmla="*/ 615506 w 616077"/>
              <a:gd name="connsiteY7" fmla="*/ 327470 h 847534"/>
              <a:gd name="connsiteX8" fmla="*/ 615506 w 616077"/>
              <a:gd name="connsiteY8" fmla="*/ 327470 h 847534"/>
              <a:gd name="connsiteX9" fmla="*/ 615506 w 616077"/>
              <a:gd name="connsiteY9" fmla="*/ 331470 h 847534"/>
              <a:gd name="connsiteX10" fmla="*/ 615506 w 616077"/>
              <a:gd name="connsiteY10" fmla="*/ 332041 h 847534"/>
              <a:gd name="connsiteX11" fmla="*/ 296037 w 616077"/>
              <a:gd name="connsiteY11" fmla="*/ 847535 h 847534"/>
              <a:gd name="connsiteX12" fmla="*/ 10859 w 616077"/>
              <a:gd name="connsiteY12" fmla="*/ 389191 h 847534"/>
              <a:gd name="connsiteX13" fmla="*/ 0 w 616077"/>
              <a:gd name="connsiteY13" fmla="*/ 308038 h 847534"/>
              <a:gd name="connsiteX14" fmla="*/ 308038 w 616077"/>
              <a:gd name="connsiteY14" fmla="*/ 0 h 8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6077" h="847534">
                <a:moveTo>
                  <a:pt x="308038" y="150876"/>
                </a:moveTo>
                <a:cubicBezTo>
                  <a:pt x="394907" y="150876"/>
                  <a:pt x="464630" y="221170"/>
                  <a:pt x="464630" y="307467"/>
                </a:cubicBezTo>
                <a:cubicBezTo>
                  <a:pt x="464630" y="394335"/>
                  <a:pt x="394335" y="464058"/>
                  <a:pt x="308038" y="464058"/>
                </a:cubicBezTo>
                <a:cubicBezTo>
                  <a:pt x="221170" y="464058"/>
                  <a:pt x="151448" y="393763"/>
                  <a:pt x="151448" y="307467"/>
                </a:cubicBezTo>
                <a:cubicBezTo>
                  <a:pt x="151448" y="221170"/>
                  <a:pt x="221742" y="150876"/>
                  <a:pt x="308038" y="150876"/>
                </a:cubicBezTo>
                <a:moveTo>
                  <a:pt x="308038" y="0"/>
                </a:moveTo>
                <a:cubicBezTo>
                  <a:pt x="478345" y="0"/>
                  <a:pt x="616077" y="137731"/>
                  <a:pt x="616077" y="308038"/>
                </a:cubicBezTo>
                <a:cubicBezTo>
                  <a:pt x="616077" y="314896"/>
                  <a:pt x="616077" y="321183"/>
                  <a:pt x="615506" y="327470"/>
                </a:cubicBezTo>
                <a:lnTo>
                  <a:pt x="615506" y="327470"/>
                </a:lnTo>
                <a:lnTo>
                  <a:pt x="615506" y="331470"/>
                </a:lnTo>
                <a:lnTo>
                  <a:pt x="615506" y="332041"/>
                </a:lnTo>
                <a:cubicBezTo>
                  <a:pt x="601790" y="532066"/>
                  <a:pt x="415480" y="717804"/>
                  <a:pt x="296037" y="847535"/>
                </a:cubicBezTo>
                <a:cubicBezTo>
                  <a:pt x="194310" y="724091"/>
                  <a:pt x="51435" y="546926"/>
                  <a:pt x="10859" y="389191"/>
                </a:cubicBezTo>
                <a:cubicBezTo>
                  <a:pt x="4000" y="363474"/>
                  <a:pt x="0" y="336042"/>
                  <a:pt x="0" y="308038"/>
                </a:cubicBezTo>
                <a:cubicBezTo>
                  <a:pt x="571" y="137731"/>
                  <a:pt x="138303" y="0"/>
                  <a:pt x="308038" y="0"/>
                </a:cubicBezTo>
                <a:close/>
              </a:path>
            </a:pathLst>
          </a:custGeom>
          <a:solidFill>
            <a:srgbClr val="154B8D"/>
          </a:solidFill>
          <a:ln w="5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292C1B-8C49-804C-9630-4443428B2E83}"/>
              </a:ext>
            </a:extLst>
          </p:cNvPr>
          <p:cNvSpPr txBox="1"/>
          <p:nvPr/>
        </p:nvSpPr>
        <p:spPr>
          <a:xfrm>
            <a:off x="6059331" y="4664906"/>
            <a:ext cx="5330072" cy="1227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Corbel" panose="020B0503020204020204" pitchFamily="34" charset="0"/>
              </a:rPr>
              <a:t>2430 S US Highway 301, Tampa, FL 33619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Corbel" panose="020B0503020204020204" pitchFamily="34" charset="0"/>
              </a:rPr>
              <a:t>813-283-2545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498A67-D945-2D45-9410-771A4D8F5439}"/>
              </a:ext>
            </a:extLst>
          </p:cNvPr>
          <p:cNvSpPr/>
          <p:nvPr/>
        </p:nvSpPr>
        <p:spPr>
          <a:xfrm>
            <a:off x="5430713" y="3029286"/>
            <a:ext cx="1365337" cy="112735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BE3C8-F619-1E45-99CD-7B7856556607}"/>
              </a:ext>
            </a:extLst>
          </p:cNvPr>
          <p:cNvSpPr/>
          <p:nvPr/>
        </p:nvSpPr>
        <p:spPr>
          <a:xfrm>
            <a:off x="5430713" y="4573881"/>
            <a:ext cx="1365337" cy="112735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61A4A-FDA8-2C49-A0BD-0B1FEB79D6DC}"/>
              </a:ext>
            </a:extLst>
          </p:cNvPr>
          <p:cNvSpPr txBox="1"/>
          <p:nvPr/>
        </p:nvSpPr>
        <p:spPr>
          <a:xfrm>
            <a:off x="0" y="0"/>
            <a:ext cx="12208121" cy="6858000"/>
          </a:xfrm>
          <a:prstGeom prst="rect">
            <a:avLst/>
          </a:prstGeom>
          <a:blipFill dpi="0" rotWithShape="1">
            <a:blip r:embed="rId3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innerShdw blurRad="635000">
              <a:schemeClr val="tx1">
                <a:alpha val="0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person wearing a hard hat and holding a tray of food&#10;&#10;Description automatically generated with low confidence">
            <a:extLst>
              <a:ext uri="{FF2B5EF4-FFF2-40B4-BE49-F238E27FC236}">
                <a16:creationId xmlns:a16="http://schemas.microsoft.com/office/drawing/2014/main" id="{9F843EBC-1C05-4E46-BA30-DA4E0D429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8513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4584526" y="2417523"/>
            <a:ext cx="7077043" cy="3910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Corbel" panose="020B0503020204020204" pitchFamily="34" charset="0"/>
              </a:rPr>
              <a:t>For nearly 20 years, ISS Mechanical has provided a comprehensive commercial HVAC solution. Our team of experts is well equipped to provide a wide range of services—from service maintenance and replacements to full-scale system design and installation—</a:t>
            </a:r>
            <a:r>
              <a:rPr lang="en-US" sz="2400" b="1" dirty="0">
                <a:solidFill>
                  <a:srgbClr val="154B8D"/>
                </a:solidFill>
                <a:latin typeface="Corbel" panose="020B0503020204020204" pitchFamily="34" charset="0"/>
              </a:rPr>
              <a:t>that makes ISS Mechanical your true HVAC partner.</a:t>
            </a:r>
            <a:endParaRPr lang="en-ID" sz="2400" b="1" dirty="0">
              <a:solidFill>
                <a:srgbClr val="154B8D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3412887" y="710169"/>
            <a:ext cx="7631165" cy="1208203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3669324" y="943017"/>
            <a:ext cx="7118290" cy="742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orbel" panose="020B0503020204020204" pitchFamily="34" charset="0"/>
              </a:rPr>
              <a:t>ABOUT ISS MECHANICAL</a:t>
            </a:r>
          </a:p>
        </p:txBody>
      </p:sp>
    </p:spTree>
    <p:extLst>
      <p:ext uri="{BB962C8B-B14F-4D97-AF65-F5344CB8AC3E}">
        <p14:creationId xmlns:p14="http://schemas.microsoft.com/office/powerpoint/2010/main" val="390602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ck&#10;&#10;Description automatically generated">
            <a:extLst>
              <a:ext uri="{FF2B5EF4-FFF2-40B4-BE49-F238E27FC236}">
                <a16:creationId xmlns:a16="http://schemas.microsoft.com/office/drawing/2014/main" id="{F8FC0043-192A-BB44-97AD-136838558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198" y="529656"/>
            <a:ext cx="3257719" cy="5683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0" y="-4527"/>
            <a:ext cx="743211" cy="6876109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1470357" y="529657"/>
            <a:ext cx="6803411" cy="742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154B8D"/>
                </a:solidFill>
                <a:latin typeface="Corbel" panose="020B0503020204020204" pitchFamily="34" charset="0"/>
              </a:rPr>
              <a:t>WHY PARTNER WITH 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1485788" y="1728806"/>
            <a:ext cx="5328669" cy="4484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Corbel" panose="020B0503020204020204" pitchFamily="34" charset="0"/>
              </a:rPr>
              <a:t>ISS Mechanical has developed a sterling reputation for both quality and project efficiency. </a:t>
            </a:r>
            <a:r>
              <a:rPr lang="en-US" sz="2400" b="1" dirty="0">
                <a:solidFill>
                  <a:srgbClr val="154B8D"/>
                </a:solidFill>
                <a:latin typeface="Corbel" panose="020B0503020204020204" pitchFamily="34" charset="0"/>
              </a:rPr>
              <a:t>We provide the highest quality and most professional technicians in our industry </a:t>
            </a:r>
            <a:r>
              <a:rPr lang="en-US" sz="2400" dirty="0">
                <a:latin typeface="Corbel" panose="020B0503020204020204" pitchFamily="34" charset="0"/>
              </a:rPr>
              <a:t>through constant training and certifications.</a:t>
            </a:r>
          </a:p>
        </p:txBody>
      </p:sp>
    </p:spTree>
    <p:extLst>
      <p:ext uri="{BB962C8B-B14F-4D97-AF65-F5344CB8AC3E}">
        <p14:creationId xmlns:p14="http://schemas.microsoft.com/office/powerpoint/2010/main" val="204890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drinking&#10;&#10;Description automatically generated">
            <a:extLst>
              <a:ext uri="{FF2B5EF4-FFF2-40B4-BE49-F238E27FC236}">
                <a16:creationId xmlns:a16="http://schemas.microsoft.com/office/drawing/2014/main" id="{A564E699-4EEB-554C-879A-83D520AA4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985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4584526" y="2417523"/>
            <a:ext cx="6851737" cy="32826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Corbel" panose="020B0503020204020204" pitchFamily="34" charset="0"/>
              </a:rPr>
              <a:t>We are a service-first company that is committed to maximizing the value of our partners’ mechanical systems. Our mechanical expertise will:</a:t>
            </a:r>
          </a:p>
          <a:p>
            <a:pPr marL="342900" indent="-342900" fontAlgn="base">
              <a:lnSpc>
                <a:spcPts val="4000"/>
              </a:lnSpc>
              <a:spcBef>
                <a:spcPts val="1800"/>
              </a:spcBef>
              <a:buClr>
                <a:srgbClr val="154B8D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Extend the Life of Your System</a:t>
            </a:r>
          </a:p>
          <a:p>
            <a:pPr marL="342900" indent="-342900" fontAlgn="base">
              <a:lnSpc>
                <a:spcPts val="4000"/>
              </a:lnSpc>
              <a:buClr>
                <a:srgbClr val="154B8D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Increase Energy Efficiency</a:t>
            </a:r>
          </a:p>
          <a:p>
            <a:pPr marL="342900" indent="-342900" fontAlgn="base">
              <a:lnSpc>
                <a:spcPts val="4000"/>
              </a:lnSpc>
              <a:buClr>
                <a:srgbClr val="154B8D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Reduce Equipment Downtime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3412888" y="710169"/>
            <a:ext cx="5184848" cy="1208203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3985139" y="943017"/>
            <a:ext cx="4030705" cy="742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SERVICE FIRST</a:t>
            </a:r>
          </a:p>
        </p:txBody>
      </p:sp>
    </p:spTree>
    <p:extLst>
      <p:ext uri="{BB962C8B-B14F-4D97-AF65-F5344CB8AC3E}">
        <p14:creationId xmlns:p14="http://schemas.microsoft.com/office/powerpoint/2010/main" val="302426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9D8D1-789E-E042-9005-EE834B4EC911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1698208" y="0"/>
            <a:ext cx="2141951" cy="6858000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BB73B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5314281" y="1926509"/>
            <a:ext cx="6103895" cy="19830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The team at ISS Mechanical is equipped to handle HVAC equipment of any size or scope. From a medical clinic that needs regular tune-ups for their HVAC systems to large manufacturing plants with complex systems, we improve function and drive energy efficiency.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5314281" y="603513"/>
            <a:ext cx="6075123" cy="742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154B8D"/>
                </a:solidFill>
                <a:latin typeface="Corbel" panose="020B0503020204020204" pitchFamily="34" charset="0"/>
              </a:rPr>
              <a:t>OUR HVAC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9A84F-3044-714D-BBF9-145A5D5AF7AE}"/>
              </a:ext>
            </a:extLst>
          </p:cNvPr>
          <p:cNvSpPr/>
          <p:nvPr/>
        </p:nvSpPr>
        <p:spPr>
          <a:xfrm>
            <a:off x="5423770" y="1614556"/>
            <a:ext cx="1365337" cy="112735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8BB73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C7541-78DB-C642-8730-5BC34F298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24" y="603513"/>
            <a:ext cx="3985137" cy="5650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94B1D8-DDD3-A74C-AC98-17797B5DB60C}"/>
              </a:ext>
            </a:extLst>
          </p:cNvPr>
          <p:cNvSpPr txBox="1"/>
          <p:nvPr/>
        </p:nvSpPr>
        <p:spPr>
          <a:xfrm>
            <a:off x="6063574" y="4319589"/>
            <a:ext cx="324326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Maintenance and Repair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5C77B-B940-B94E-84BF-B2DE8A0A8474}"/>
              </a:ext>
            </a:extLst>
          </p:cNvPr>
          <p:cNvSpPr txBox="1"/>
          <p:nvPr/>
        </p:nvSpPr>
        <p:spPr>
          <a:xfrm>
            <a:off x="6063574" y="5068907"/>
            <a:ext cx="557310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Equipment Upgrade and Replacement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67FC9-6182-034D-9C06-EEA9A500E651}"/>
              </a:ext>
            </a:extLst>
          </p:cNvPr>
          <p:cNvSpPr txBox="1"/>
          <p:nvPr/>
        </p:nvSpPr>
        <p:spPr>
          <a:xfrm>
            <a:off x="6063573" y="5792821"/>
            <a:ext cx="299084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Building Automation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9CCAA2-3CFA-F14B-AB3F-461810E6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51" y="4334256"/>
            <a:ext cx="534118" cy="534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3B3EFF-39C3-924F-93A3-0F973C97F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770" y="5768243"/>
            <a:ext cx="6096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49E40A-BFCA-8946-9A1A-0A64EB6740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510" y="5038371"/>
            <a:ext cx="534119" cy="5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61A4A-FDA8-2C49-A0BD-0B1FEB79D6DC}"/>
              </a:ext>
            </a:extLst>
          </p:cNvPr>
          <p:cNvSpPr txBox="1"/>
          <p:nvPr/>
        </p:nvSpPr>
        <p:spPr>
          <a:xfrm>
            <a:off x="-14288" y="-71437"/>
            <a:ext cx="12204526" cy="6966011"/>
          </a:xfrm>
          <a:prstGeom prst="rect">
            <a:avLst/>
          </a:prstGeom>
          <a:solidFill>
            <a:srgbClr val="154B8D"/>
          </a:solidFill>
          <a:effectLst>
            <a:innerShdw blurRad="609911">
              <a:schemeClr val="tx1">
                <a:alpha val="70273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A picture containing outdoor, person, sky, ground&#10;&#10;Description automatically generated">
            <a:extLst>
              <a:ext uri="{FF2B5EF4-FFF2-40B4-BE49-F238E27FC236}">
                <a16:creationId xmlns:a16="http://schemas.microsoft.com/office/drawing/2014/main" id="{AD46CAAD-920B-484C-A635-8951FFE0A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52" y="529656"/>
            <a:ext cx="3864864" cy="5797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02B758-419E-D447-8119-4FAF4A1C556A}"/>
              </a:ext>
            </a:extLst>
          </p:cNvPr>
          <p:cNvSpPr/>
          <p:nvPr/>
        </p:nvSpPr>
        <p:spPr>
          <a:xfrm>
            <a:off x="4414816" y="529657"/>
            <a:ext cx="7262917" cy="579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5771407" y="1399655"/>
            <a:ext cx="5638397" cy="13253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>
                <a:latin typeface="Corbel" panose="020B0503020204020204" pitchFamily="34" charset="0"/>
              </a:rPr>
              <a:t>Complete Maintenance and Repair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4838524" y="2990336"/>
            <a:ext cx="6393767" cy="26443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fontAlgn="base">
              <a:lnSpc>
                <a:spcPts val="3000"/>
              </a:lnSpc>
              <a:spcAft>
                <a:spcPts val="1200"/>
              </a:spcAft>
              <a:buClr>
                <a:srgbClr val="154B8D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latin typeface="Corbel" panose="020B0503020204020204" pitchFamily="34" charset="0"/>
              </a:rPr>
              <a:t>Maintenance Agreements </a:t>
            </a:r>
            <a:r>
              <a:rPr lang="en-US" dirty="0">
                <a:latin typeface="Corbel" panose="020B0503020204020204" pitchFamily="34" charset="0"/>
              </a:rPr>
              <a:t>– Solving issues before they balloon into unexpected repairs</a:t>
            </a:r>
          </a:p>
          <a:p>
            <a:pPr marL="342900" indent="-342900" fontAlgn="base">
              <a:lnSpc>
                <a:spcPts val="3000"/>
              </a:lnSpc>
              <a:spcAft>
                <a:spcPts val="1200"/>
              </a:spcAft>
              <a:buClr>
                <a:srgbClr val="154B8D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latin typeface="Corbel" panose="020B0503020204020204" pitchFamily="34" charset="0"/>
              </a:rPr>
              <a:t>ISS Visual Intelligence</a:t>
            </a:r>
            <a:r>
              <a:rPr lang="en-US" dirty="0">
                <a:latin typeface="Corbel" panose="020B0503020204020204" pitchFamily="34" charset="0"/>
              </a:rPr>
              <a:t>– Using </a:t>
            </a:r>
            <a:r>
              <a:rPr lang="en-US" dirty="0" err="1">
                <a:latin typeface="Corbel" panose="020B0503020204020204" pitchFamily="34" charset="0"/>
              </a:rPr>
              <a:t>XOi</a:t>
            </a:r>
            <a:r>
              <a:rPr lang="en-US" dirty="0">
                <a:latin typeface="Corbel" panose="020B0503020204020204" pitchFamily="34" charset="0"/>
              </a:rPr>
              <a:t> technology to 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provide photo and video history of our services provided</a:t>
            </a:r>
          </a:p>
          <a:p>
            <a:pPr marL="342900" indent="-342900" fontAlgn="base">
              <a:lnSpc>
                <a:spcPts val="3000"/>
              </a:lnSpc>
              <a:spcAft>
                <a:spcPts val="1200"/>
              </a:spcAft>
              <a:buClr>
                <a:srgbClr val="154B8D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latin typeface="Corbel" panose="020B0503020204020204" pitchFamily="34" charset="0"/>
              </a:rPr>
              <a:t>Emergency Repairs </a:t>
            </a:r>
            <a:r>
              <a:rPr lang="en-US" dirty="0">
                <a:latin typeface="Corbel" panose="020B0503020204020204" pitchFamily="34" charset="0"/>
              </a:rPr>
              <a:t>– Solving unexpected shutdowns 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and failure with rapid response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4033152" y="531047"/>
            <a:ext cx="381664" cy="5797296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1F110-83C5-5C45-AFEE-35D1F1783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24" y="1563691"/>
            <a:ext cx="750732" cy="75073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2EA440B-67FA-D14F-8297-FCDE27519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077" y="3717643"/>
            <a:ext cx="1100214" cy="5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AB5712-0049-4D42-94D0-E41BE1E3573B}"/>
              </a:ext>
            </a:extLst>
          </p:cNvPr>
          <p:cNvSpPr txBox="1"/>
          <p:nvPr/>
        </p:nvSpPr>
        <p:spPr>
          <a:xfrm>
            <a:off x="-14288" y="-71437"/>
            <a:ext cx="12204526" cy="6966011"/>
          </a:xfrm>
          <a:prstGeom prst="rect">
            <a:avLst/>
          </a:prstGeom>
          <a:solidFill>
            <a:srgbClr val="154B8D"/>
          </a:solidFill>
          <a:effectLst>
            <a:innerShdw blurRad="635000">
              <a:schemeClr val="tx1">
                <a:alpha val="70000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plate, fan&#10;&#10;Description automatically generated">
            <a:extLst>
              <a:ext uri="{FF2B5EF4-FFF2-40B4-BE49-F238E27FC236}">
                <a16:creationId xmlns:a16="http://schemas.microsoft.com/office/drawing/2014/main" id="{7A709ACB-783F-5146-B4A7-39FF3DD75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484" y="529657"/>
            <a:ext cx="3475899" cy="5797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02B758-419E-D447-8119-4FAF4A1C556A}"/>
              </a:ext>
            </a:extLst>
          </p:cNvPr>
          <p:cNvSpPr/>
          <p:nvPr/>
        </p:nvSpPr>
        <p:spPr>
          <a:xfrm>
            <a:off x="557191" y="529657"/>
            <a:ext cx="7262917" cy="579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2668604" y="1318967"/>
            <a:ext cx="3819010" cy="1257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>
                <a:latin typeface="Corbel" panose="020B0503020204020204" pitchFamily="34" charset="0"/>
              </a:rPr>
              <a:t>Integration and Upgrades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1759730" y="3015048"/>
            <a:ext cx="5198885" cy="2349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As technology evolves, HVAC systems can become drastically more efficient and robust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b="1" dirty="0">
                <a:solidFill>
                  <a:srgbClr val="154B8D"/>
                </a:solidFill>
                <a:latin typeface="Corbel" panose="020B0503020204020204" pitchFamily="34" charset="0"/>
              </a:rPr>
              <a:t>ISS Mechanical takes time to get to know our clients’ particular systems</a:t>
            </a: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 and then develops a long-term strategy to ensure they’re leveraging the latest and greatest in HVAC.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7805821" y="531047"/>
            <a:ext cx="381664" cy="5797296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B43089-9002-1147-8157-4F7AF04DCE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30" y="1493917"/>
            <a:ext cx="731651" cy="7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61A4A-FDA8-2C49-A0BD-0B1FEB79D6DC}"/>
              </a:ext>
            </a:extLst>
          </p:cNvPr>
          <p:cNvSpPr txBox="1"/>
          <p:nvPr/>
        </p:nvSpPr>
        <p:spPr>
          <a:xfrm>
            <a:off x="-14288" y="-71437"/>
            <a:ext cx="12204526" cy="6966011"/>
          </a:xfrm>
          <a:prstGeom prst="rect">
            <a:avLst/>
          </a:prstGeom>
          <a:solidFill>
            <a:srgbClr val="154B8D"/>
          </a:solidFill>
          <a:effectLst>
            <a:innerShdw blurRad="635000">
              <a:schemeClr val="tx1">
                <a:alpha val="70000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3A34E9EE-BFB2-CD4D-98EF-A5D1A931A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29" y="530089"/>
            <a:ext cx="3484323" cy="57978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02B758-419E-D447-8119-4FAF4A1C556A}"/>
              </a:ext>
            </a:extLst>
          </p:cNvPr>
          <p:cNvSpPr/>
          <p:nvPr/>
        </p:nvSpPr>
        <p:spPr>
          <a:xfrm>
            <a:off x="4414816" y="529657"/>
            <a:ext cx="7262917" cy="579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5917251" y="1677313"/>
            <a:ext cx="4571227" cy="1399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>
                <a:latin typeface="Corbel" panose="020B0503020204020204" pitchFamily="34" charset="0"/>
              </a:rPr>
              <a:t>Building Automation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4898902" y="3286896"/>
            <a:ext cx="6102473" cy="1989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One of the most effective ways to make a mechanical system more efficient is through building automation. These tools, installed by ISS Mechanical, are designed to monitor and detect conditions inside your facility—</a:t>
            </a:r>
            <a:r>
              <a:rPr lang="en-US" b="1" dirty="0">
                <a:solidFill>
                  <a:srgbClr val="154B8D"/>
                </a:solidFill>
                <a:latin typeface="Corbel" panose="020B0503020204020204" pitchFamily="34" charset="0"/>
              </a:rPr>
              <a:t>plus the status of your equipment</a:t>
            </a: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—so that HVAC equipment is controlled precisely.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4033152" y="531047"/>
            <a:ext cx="381664" cy="5797296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5F02BA-C416-CC4F-AE5D-4D55F85AD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53" y="1866372"/>
            <a:ext cx="804035" cy="7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B7181F-CEEE-224B-8012-601E31778A8C}"/>
              </a:ext>
            </a:extLst>
          </p:cNvPr>
          <p:cNvSpPr txBox="1"/>
          <p:nvPr/>
        </p:nvSpPr>
        <p:spPr>
          <a:xfrm>
            <a:off x="-14288" y="-71437"/>
            <a:ext cx="12204526" cy="6966011"/>
          </a:xfrm>
          <a:prstGeom prst="rect">
            <a:avLst/>
          </a:prstGeom>
          <a:solidFill>
            <a:srgbClr val="154B8D"/>
          </a:solidFill>
          <a:effectLst>
            <a:innerShdw blurRad="635000">
              <a:schemeClr val="tx1">
                <a:alpha val="70000"/>
              </a:schemeClr>
            </a:innerShdw>
          </a:effectLst>
        </p:spPr>
        <p:txBody>
          <a:bodyPr wrap="square" rtlCol="0">
            <a:no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2B758-419E-D447-8119-4FAF4A1C556A}"/>
              </a:ext>
            </a:extLst>
          </p:cNvPr>
          <p:cNvSpPr/>
          <p:nvPr/>
        </p:nvSpPr>
        <p:spPr>
          <a:xfrm>
            <a:off x="557191" y="529657"/>
            <a:ext cx="7262917" cy="579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ECBF0-A811-4248-91DC-1EF174EDB6E3}"/>
              </a:ext>
            </a:extLst>
          </p:cNvPr>
          <p:cNvSpPr txBox="1"/>
          <p:nvPr/>
        </p:nvSpPr>
        <p:spPr>
          <a:xfrm>
            <a:off x="2327557" y="1145492"/>
            <a:ext cx="5170262" cy="1362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>
                <a:latin typeface="Corbel" panose="020B0503020204020204" pitchFamily="34" charset="0"/>
              </a:rPr>
              <a:t>Benefits of Our </a:t>
            </a:r>
            <a:br>
              <a:rPr lang="en-US" sz="4000" b="1" dirty="0">
                <a:latin typeface="Corbel" panose="020B0503020204020204" pitchFamily="34" charset="0"/>
              </a:rPr>
            </a:br>
            <a:r>
              <a:rPr lang="en-US" sz="4000" b="1" dirty="0">
                <a:latin typeface="Corbel" panose="020B0503020204020204" pitchFamily="34" charset="0"/>
              </a:rPr>
              <a:t>Total HVAC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31F37-C432-EC41-97DE-6C28A4D7D5B9}"/>
              </a:ext>
            </a:extLst>
          </p:cNvPr>
          <p:cNvSpPr txBox="1"/>
          <p:nvPr/>
        </p:nvSpPr>
        <p:spPr>
          <a:xfrm>
            <a:off x="1394935" y="2741641"/>
            <a:ext cx="4469836" cy="1225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There are a variety of benefits to engaging in a holistic HVAC service program that includes a planned maintenance agreement.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C0FEA-B8EB-1448-B9DE-1684FF911F84}"/>
              </a:ext>
            </a:extLst>
          </p:cNvPr>
          <p:cNvSpPr/>
          <p:nvPr/>
        </p:nvSpPr>
        <p:spPr>
          <a:xfrm>
            <a:off x="7805821" y="531047"/>
            <a:ext cx="381664" cy="5797296"/>
          </a:xfrm>
          <a:prstGeom prst="rect">
            <a:avLst/>
          </a:prstGeom>
          <a:solidFill>
            <a:srgbClr val="8BB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715D5-D723-EE46-806D-6DFEA84646D5}"/>
              </a:ext>
            </a:extLst>
          </p:cNvPr>
          <p:cNvSpPr txBox="1"/>
          <p:nvPr/>
        </p:nvSpPr>
        <p:spPr>
          <a:xfrm>
            <a:off x="1469040" y="3967512"/>
            <a:ext cx="4128572" cy="1642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01638" fontAlgn="base">
              <a:lnSpc>
                <a:spcPts val="3000"/>
              </a:lnSpc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Improved Indoor Air Quality</a:t>
            </a:r>
          </a:p>
          <a:p>
            <a:pPr marL="401638" fontAlgn="base">
              <a:lnSpc>
                <a:spcPts val="3000"/>
              </a:lnSpc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Reduces System Downtime</a:t>
            </a:r>
          </a:p>
          <a:p>
            <a:pPr marL="401638" fontAlgn="base">
              <a:lnSpc>
                <a:spcPts val="3000"/>
              </a:lnSpc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Fewer Repairs and Lower Costs</a:t>
            </a:r>
          </a:p>
          <a:p>
            <a:pPr marL="401638" fontAlgn="base">
              <a:lnSpc>
                <a:spcPts val="3000"/>
              </a:lnSpc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Rapid Emergency Response</a:t>
            </a:r>
          </a:p>
          <a:p>
            <a:pPr marL="401638" fontAlgn="base">
              <a:lnSpc>
                <a:spcPts val="3000"/>
              </a:lnSpc>
            </a:pPr>
            <a:r>
              <a:rPr lang="en-US" dirty="0">
                <a:solidFill>
                  <a:srgbClr val="112F41"/>
                </a:solidFill>
                <a:latin typeface="Corbel" panose="020B0503020204020204" pitchFamily="34" charset="0"/>
              </a:rPr>
              <a:t>Extend Equipment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0DD52-88C8-4449-B6CE-FDB99D379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39" y="4052009"/>
            <a:ext cx="336589" cy="321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6F08C-2CA0-5349-B4B3-C46DA0CC8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39" y="4447425"/>
            <a:ext cx="336589" cy="321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FEDD82-A38A-E245-95B9-0F943DD63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39" y="4830484"/>
            <a:ext cx="336589" cy="321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348A9-082D-384A-B0FD-CCC081B61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39" y="5213544"/>
            <a:ext cx="336589" cy="321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2BCD4-20BA-2247-B074-E62F53B8B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18" y="1318891"/>
            <a:ext cx="692299" cy="707029"/>
          </a:xfrm>
          <a:prstGeom prst="rect">
            <a:avLst/>
          </a:prstGeom>
        </p:spPr>
      </p:pic>
      <p:pic>
        <p:nvPicPr>
          <p:cNvPr id="17" name="Picture 16" descr="A person fixing a car&#10;&#10;Description automatically generated with low confidence">
            <a:extLst>
              <a:ext uri="{FF2B5EF4-FFF2-40B4-BE49-F238E27FC236}">
                <a16:creationId xmlns:a16="http://schemas.microsoft.com/office/drawing/2014/main" id="{B5CABD05-1477-424D-BCA1-EF999650C7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7485" y="530352"/>
            <a:ext cx="3475899" cy="5796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D30F4B-8C98-BD4E-8F6A-E5ACDEE1D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39" y="5583659"/>
            <a:ext cx="336589" cy="3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3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enix_PitchDeck_Template" id="{31EFBBA1-1AAB-1E41-AFA6-10665962057E}" vid="{93FE3801-74ED-B240-8417-E191D1393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476</Words>
  <Application>Microsoft Macintosh PowerPoint</Application>
  <PresentationFormat>Widescreen</PresentationFormat>
  <Paragraphs>48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Courier New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Muhs</dc:creator>
  <cp:lastModifiedBy>Jenna Muhs</cp:lastModifiedBy>
  <cp:revision>20</cp:revision>
  <dcterms:created xsi:type="dcterms:W3CDTF">2021-06-02T15:06:09Z</dcterms:created>
  <dcterms:modified xsi:type="dcterms:W3CDTF">2021-07-21T16:21:48Z</dcterms:modified>
</cp:coreProperties>
</file>